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88" r:id="rId14"/>
    <p:sldId id="291" r:id="rId15"/>
    <p:sldId id="290" r:id="rId16"/>
    <p:sldId id="278" r:id="rId17"/>
    <p:sldId id="286" r:id="rId18"/>
    <p:sldId id="284" r:id="rId19"/>
    <p:sldId id="285" r:id="rId20"/>
    <p:sldId id="281" r:id="rId21"/>
    <p:sldId id="282" r:id="rId22"/>
    <p:sldId id="272" r:id="rId23"/>
    <p:sldId id="273" r:id="rId24"/>
    <p:sldId id="274" r:id="rId25"/>
    <p:sldId id="275" r:id="rId26"/>
    <p:sldId id="276" r:id="rId27"/>
    <p:sldId id="277" r:id="rId28"/>
    <p:sldId id="271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72111" autoAdjust="0"/>
  </p:normalViewPr>
  <p:slideViewPr>
    <p:cSldViewPr>
      <p:cViewPr>
        <p:scale>
          <a:sx n="87" d="100"/>
          <a:sy n="87" d="100"/>
        </p:scale>
        <p:origin x="-87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80684-145B-4696-95D1-E300C234CD3A}" type="datetimeFigureOut">
              <a:rPr lang="ru-RU" smtClean="0"/>
              <a:pPr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B5E47-6DD1-4A2D-9F15-2B351F04D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19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B5E47-6DD1-4A2D-9F15-2B351F04D735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B5E47-6DD1-4A2D-9F15-2B351F04D735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B5E47-6DD1-4A2D-9F15-2B351F04D735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B5E47-6DD1-4A2D-9F15-2B351F04D735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C4AA43-78EC-45BF-80E2-24F40CC0150F}" type="datetimeFigureOut">
              <a:rPr lang="ru-RU" smtClean="0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BCD11CE3-431E-4C53-B8A0-C82E07637A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92D47-539C-4E70-99F2-433A82F434FD}" type="datetimeFigureOut">
              <a:rPr lang="ru-RU" smtClean="0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7101B6-F700-4EDE-B8E2-D2D9B85833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E79B25-07D3-4F9B-8C7D-186C97704F28}" type="datetimeFigureOut">
              <a:rPr lang="ru-RU" smtClean="0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B86B8E-81FB-40A2-A8AE-5BF83B24CFD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58D4B1-DF16-4AD5-934F-5B4B938AEE66}" type="datetimeFigureOut">
              <a:rPr lang="ru-RU" smtClean="0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88FB826F-9A76-41F3-96D1-25B11CD9A6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E30A00-8901-493C-AA2E-2E18A7F9687D}" type="datetimeFigureOut">
              <a:rPr lang="ru-RU" smtClean="0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DC5B4-B6AF-4B7C-A268-FF39378610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A58C03-D6B3-4E51-93B7-B4C206EA416E}" type="datetimeFigureOut">
              <a:rPr lang="ru-RU" smtClean="0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884DC-75D0-4C9B-BC5E-FC2D5505BA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B1B904-593E-4152-A27A-B34CF405DC14}" type="datetimeFigureOut">
              <a:rPr lang="ru-RU" smtClean="0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BCB34331-568E-41A1-AFD4-6757127FE9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567CE9-FEC7-4262-BF36-E62214632978}" type="datetimeFigureOut">
              <a:rPr lang="ru-RU" smtClean="0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C4A6C2-F0B2-4B54-9F22-C1CBBC9CD3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92521-988C-45EC-8037-C35D032D74BE}" type="datetimeFigureOut">
              <a:rPr lang="ru-RU" smtClean="0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3CA84-8FE0-424D-B9EE-2C9A153920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92E163-3E2C-4A8E-9714-1F993985C777}" type="datetimeFigureOut">
              <a:rPr lang="ru-RU" smtClean="0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DC7C8-7D32-4413-8A3F-E63E1D1842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9A90E3-2DD2-4AE2-87AA-A53C8BB1C0AD}" type="datetimeFigureOut">
              <a:rPr lang="ru-RU" smtClean="0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FB84E-9974-4583-8AD0-4C0211A315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BA0B79C-12B2-4691-A709-3E74A7813D7B}" type="datetimeFigureOut">
              <a:rPr lang="ru-RU" smtClean="0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86ED289-E0CD-4CC8-8B9E-CF47323907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ld.prosv.ru/umk/spotlight/info.aspx?ob_no=10709" TargetMode="External"/><Relationship Id="rId2" Type="http://schemas.openxmlformats.org/officeDocument/2006/relationships/hyperlink" Target="http://www.prosv.ru/Attachment.aspx?Id=31999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ld.prosv.ru/umk/spotlight/info.aspx?ob_no=1072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gif"/><Relationship Id="rId4" Type="http://schemas.openxmlformats.org/officeDocument/2006/relationships/hyperlink" Target="http://www.tests.r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1214438"/>
            <a:ext cx="8458200" cy="2357437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/>
              <a:t>ОБРАЗОВАТЕЛЬНАЯ ПРОГРАММА</a:t>
            </a:r>
            <a:br>
              <a:rPr lang="ru-RU" sz="3200" b="1" dirty="0" smtClean="0"/>
            </a:br>
            <a:r>
              <a:rPr lang="ru-RU" sz="3200" dirty="0" smtClean="0"/>
              <a:t>5</a:t>
            </a:r>
            <a:r>
              <a:rPr lang="ru-RU" sz="3200" dirty="0"/>
              <a:t> </a:t>
            </a:r>
            <a:r>
              <a:rPr lang="ru-RU" sz="3200" dirty="0" smtClean="0"/>
              <a:t>(</a:t>
            </a:r>
            <a:r>
              <a:rPr lang="ru-RU" sz="3200" b="1" dirty="0" smtClean="0"/>
              <a:t>лингвистического) класса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5" y="3571875"/>
            <a:ext cx="21431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Познавательные  УУД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313"/>
            <a:ext cx="8686800" cy="5286375"/>
          </a:xfrm>
        </p:spPr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ориентируются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 учебнике;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необходимую информацию из текстов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аудиотекстов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сопоставляют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работы одноклассников;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овладевают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учебно-организационными, учебно-информационными  и  учебно-коммуникационными умениями;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осознанно  и  произвольно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строят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речевые  высказывания  в  устной  и  письменной  форме;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делают  выводы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 результате  совместной  работы  класса  и  учителя;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формируют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ответы  на  вопросы  учителя  и  собеседника;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знаково–символические  средства, в  том  числе  грамматические  модели  и  условные  обозначения, принятые  в  учебнике;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проектной работы.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Коммуникативные  УУД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313"/>
            <a:ext cx="8686800" cy="5214937"/>
          </a:xfrm>
        </p:spPr>
        <p:txBody>
          <a:bodyPr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слушают  и  понимают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речь  учителя и других участников;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контролировать  действия  партнера;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возможность  различных  позиций  других  людей,  отличных от собственных и ориентируются на них;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собственное  мнение  и  позицию;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договариваются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  приходят к  общему  решению  в  совместной  деятельности  с  учителем  или  собеседником,  в  том  числе  в  ситуации  столкновения  интересов;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вопросы  и  отвечают  на  них;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строят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речевые  высказывания  по  теме  занятия,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адекватно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речевые  действия  для  решения коммуникативной  задачи;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друг  друга  для  воспроизведения  и  восприятия необходимых  сведений  и  поддержания  учебно–деловой  беседы;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 паре  и  группе  в  соответствии  с  нормами  общения,  взаимопонимания,  правилами  поведения  и  этикета.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000" b="1" dirty="0" smtClean="0"/>
              <a:t>Содержание деятельности по формированию УУД</a:t>
            </a:r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5089525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реализации образовательной программы лежит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личностно-ориентированная концепция образования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реализации -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системно-деятельностный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компетентностный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подходы.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арттехнологии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проектно-исследовательские, информационные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поддерживают индивидуальное развитие, сотрудничество и самостоятельность в выборе способа действия.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образовательного процесса включают в себя учебные занятия, консультативные занятия, домашнюю самостоятельную работу.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624786" cy="47147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/>
              <a:t>Система оценки достижения планируемых результатов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1554162"/>
            <a:ext cx="5283696" cy="4525963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планируемых результатов :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Накопительные отметки;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проектов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промежуточные и итоговые диагностики;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Переводной экзамен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видам речевой деятельности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аудирование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чтение, письмо, говорение и лексико-грамматические навыки).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 по иностранным языкам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демонстрацией успехов учащихся за весь год (проекты, поделки, выставки, письменные работы)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международных и всероссийских проектах.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Поездки на учебу в летние международные языковые школы.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38" y="214313"/>
            <a:ext cx="1381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content-arn2-1.xx.fbcdn.net/v/t1.0-9/11902485_824767004310615_3283433663213307449_n.jpg?oh=75976bd8d5b9f09982f5dceec0d57f3c&amp;oe=59316B9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67" y="1268760"/>
            <a:ext cx="17145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Сохраненное\Мои кружки и работа\Фото007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84" y="1643063"/>
            <a:ext cx="1638669" cy="154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G:\Сохраненное\Мои кружки и работа\Фото00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3" y="2965067"/>
            <a:ext cx="1631147" cy="1537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267" y="3645024"/>
            <a:ext cx="1790700" cy="1519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43" y="4941168"/>
            <a:ext cx="1766329" cy="13681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0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9872" y="281814"/>
            <a:ext cx="4896543" cy="1162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НАШИ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УЧИТЕЛЯ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ЕНИЛИН АЛЕКСАНДР АЛЕКСАНДРОВИЧ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УЧИТЕЛЬ АНГЛИЙСКОГО ЯЗЫКА</a:t>
            </a:r>
            <a:endParaRPr lang="ru-RU" sz="1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http://sch138sz.mskobr.ru/images/cms/data/14593584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5" y="3905498"/>
            <a:ext cx="2236874" cy="276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3947418"/>
            <a:ext cx="54006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Тумасян Кристина </a:t>
            </a:r>
            <a:r>
              <a:rPr lang="ru-RU" sz="2000" b="1" dirty="0" err="1" smtClean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Славиковна</a:t>
            </a:r>
            <a:endParaRPr lang="ru-RU" sz="2000" b="1" dirty="0" smtClean="0">
              <a:solidFill>
                <a:srgbClr val="484C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АНГЛИЙСКОГО ЯЗЫКА</a:t>
            </a:r>
          </a:p>
          <a:p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Образование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университет,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языка</a:t>
            </a:r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Стаж, квалификационная категория: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  <a:b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</a:t>
            </a:r>
            <a:r>
              <a:rPr lang="ru-RU" sz="14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:подготовка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ГИА и ЕГЭ,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ИКТ.</a:t>
            </a:r>
          </a:p>
          <a:p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pp.vk.me/c11042/v11042001/afb/UplOukxbl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5" y="452975"/>
            <a:ext cx="2236873" cy="283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75856" y="1444696"/>
            <a:ext cx="554461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</a:t>
            </a:r>
            <a:r>
              <a:rPr lang="ru-RU" sz="1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Образование: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МГПИИЯ 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им.М.Тореза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 диплом с отличием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Стаж, квалификационная категория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26 лет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высшая квалификационная категория</a:t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</a:t>
            </a: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Награды и почетные звания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грамоты Департамента Образования </a:t>
            </a: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</a:t>
            </a: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Профессиональные </a:t>
            </a:r>
            <a:r>
              <a:rPr lang="ru-RU" sz="14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достижения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</a:t>
            </a:r>
            <a:r>
              <a:rPr lang="ru-RU" sz="14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  <a:r>
              <a:rPr lang="ru-RU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ГИА и ЕГЭ, Кембриджским экзаменам, инновации в преподавании, использование ИКТ.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75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ch138sz.mskobr.ru/images/cms/data/14593582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2" y="612946"/>
            <a:ext cx="1913142" cy="252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612946"/>
            <a:ext cx="651621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ПУЗЫРЕВА  ЕЛЕНА  ЮРЬЕВНА</a:t>
            </a:r>
          </a:p>
          <a:p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Учитель английского языка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Образование</a:t>
            </a: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МГУ им.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М.В.Ломоносова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; Московский педагогический государственный университет, прикладная математика;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лингвистика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Стаж, квалификационная категория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16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лет, высшая </a:t>
            </a:r>
            <a:r>
              <a:rPr lang="ru-RU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квалификацион-ная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категория</a:t>
            </a:r>
            <a:b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</a:t>
            </a: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Награды и почетные звания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грамоты Департамента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Образования, победитель Гранта Москвы (2012)</a:t>
            </a:r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</a:t>
            </a:r>
            <a:r>
              <a:rPr lang="ru-RU" sz="1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Профессиональные </a:t>
            </a: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достижения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ГИА </a:t>
            </a:r>
            <a:r>
              <a:rPr lang="ru-RU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ЕГЭ,  подготовка к Кембриджским </a:t>
            </a:r>
            <a:r>
              <a:rPr lang="ru-RU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экзаменам, инновации в преподавании, использование ИКТ.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://sch138sz.mskobr.ru/images/cms/data/14593578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2" y="4077072"/>
            <a:ext cx="191314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7784" y="3721488"/>
            <a:ext cx="640871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</a:rPr>
              <a:t>ЗАБЕЛИНА  ЕЛЕНА  ПЕТРОВНА     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Calibri"/>
              </a:rPr>
              <a:t> 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457200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</a:rPr>
              <a:t>Учитель  английского 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языка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</a:p>
          <a:p>
            <a:pPr marL="342900" indent="-342900" algn="just">
              <a:spcAft>
                <a:spcPts val="0"/>
              </a:spcAft>
              <a:buFont typeface="Symbol"/>
              <a:buChar char=""/>
            </a:pPr>
            <a:r>
              <a:rPr lang="ru-RU" sz="1600" b="1" u="sng" dirty="0">
                <a:solidFill>
                  <a:srgbClr val="000000"/>
                </a:solidFill>
                <a:latin typeface="Times New Roman"/>
                <a:ea typeface="Calibri"/>
              </a:rPr>
              <a:t>Образование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</a:rPr>
              <a:t>: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МГПИ им. </a:t>
            </a:r>
            <a:r>
              <a:rPr lang="ru-RU" sz="1600" dirty="0" err="1">
                <a:solidFill>
                  <a:srgbClr val="000000"/>
                </a:solidFill>
                <a:latin typeface="Times New Roman"/>
                <a:ea typeface="Calibri"/>
              </a:rPr>
              <a:t>В.И.Ленина,учитель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 английского языка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 typeface="Symbol"/>
              <a:buChar char=""/>
            </a:pPr>
            <a:r>
              <a:rPr lang="ru-RU" sz="1600" b="1" u="sng" dirty="0">
                <a:solidFill>
                  <a:srgbClr val="000000"/>
                </a:solidFill>
                <a:latin typeface="Times New Roman"/>
                <a:ea typeface="Calibri"/>
              </a:rPr>
              <a:t>Стаж, квалификационная категория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</a:rPr>
              <a:t>: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24 года,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высшая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600" b="1" u="sng" dirty="0">
                <a:solidFill>
                  <a:srgbClr val="000000"/>
                </a:solidFill>
                <a:latin typeface="Times New Roman"/>
                <a:ea typeface="Calibri"/>
              </a:rPr>
              <a:t>Награды и почетные звания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:  грамоты Департамента Образования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 typeface="Symbol"/>
              <a:buChar char=""/>
            </a:pPr>
            <a:r>
              <a:rPr lang="ru-RU" sz="1600" b="1" u="sng" dirty="0">
                <a:solidFill>
                  <a:srgbClr val="000000"/>
                </a:solidFill>
                <a:latin typeface="Times New Roman"/>
                <a:ea typeface="Calibri"/>
              </a:rPr>
              <a:t>Профессиональные достижения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Calibri"/>
              </a:rPr>
              <a:t>: </a:t>
            </a:r>
            <a:r>
              <a:rPr lang="ru-RU" sz="1600" dirty="0">
                <a:solidFill>
                  <a:srgbClr val="222222"/>
                </a:solidFill>
                <a:latin typeface="Times New Roman"/>
              </a:rPr>
              <a:t>эксперт ГИА и ЕГЭ,  подготовка к Кембриджским экзаменам, инновации в преподавании, использование ИКТ.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3807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>
            <a:noAutofit/>
          </a:bodyPr>
          <a:lstStyle/>
          <a:p>
            <a:r>
              <a:rPr lang="ru-RU" sz="2800" b="1" dirty="0"/>
              <a:t>Учебное </a:t>
            </a:r>
            <a:r>
              <a:rPr lang="ru-RU" sz="2800" b="1" dirty="0" smtClean="0"/>
              <a:t>обеспечение</a:t>
            </a:r>
            <a:br>
              <a:rPr lang="ru-RU" sz="2800" b="1" dirty="0" smtClean="0"/>
            </a:br>
            <a:r>
              <a:rPr lang="ru-RU" sz="1600" b="1" dirty="0" smtClean="0"/>
              <a:t>ПО АНГЛИЙСКОМУ ЯЗЫКУ</a:t>
            </a:r>
            <a:r>
              <a:rPr lang="ru-RU" sz="1600" b="1" dirty="0"/>
              <a:t/>
            </a:r>
            <a:br>
              <a:rPr lang="ru-RU" sz="1600" b="1" dirty="0"/>
            </a:br>
            <a:endParaRPr lang="ru-RU" sz="1600" b="1" dirty="0"/>
          </a:p>
        </p:txBody>
      </p:sp>
      <p:pic>
        <p:nvPicPr>
          <p:cNvPr id="2050" name="Picture 2" descr="C:\Users\user\Downloads\50607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3" y="1196753"/>
            <a:ext cx="167997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1728191" cy="188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9" y="3412416"/>
            <a:ext cx="1728192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83407"/>
            <a:ext cx="1680525" cy="15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622" y="4365103"/>
            <a:ext cx="1631844" cy="155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44008" y="751344"/>
            <a:ext cx="43924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 английского языка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Старлайт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Starlight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для учащихся 5 класса предназначен для общеобразовательных школ. Пособие входит в состав УМК «Звездный английский».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Отличительной особенностью УМК является модульное построение учебника, наличие аутентичного материала о России, заданий, соответствующих требованиям международных экзаменов, готовящим постепенно к Государственной итоговой аттестации в 9 классе. Материалы учебника способствуют достижению личностных,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предметных результатов обучения. Учебник получил положительные заключения РАН и РАО и рекомендован к использованию в образовательных учреждениях. Рекомендован Министерством образования и науки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165712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36712"/>
            <a:ext cx="813690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0000"/>
                </a:solidFill>
                <a:latin typeface="Georgia"/>
              </a:rPr>
              <a:t>УМК «Английский в фокусе» ("</a:t>
            </a:r>
            <a:r>
              <a:rPr lang="ru-RU" sz="2800" b="1" i="1" dirty="0" err="1">
                <a:solidFill>
                  <a:srgbClr val="000000"/>
                </a:solidFill>
                <a:latin typeface="Georgia"/>
              </a:rPr>
              <a:t>Spotlight</a:t>
            </a:r>
            <a:r>
              <a:rPr lang="ru-RU" sz="2800" b="1" i="1" dirty="0">
                <a:solidFill>
                  <a:srgbClr val="000000"/>
                </a:solidFill>
                <a:latin typeface="Georgia"/>
              </a:rPr>
              <a:t>")</a:t>
            </a:r>
            <a:endParaRPr lang="ru-RU" sz="2800" b="1" dirty="0">
              <a:solidFill>
                <a:srgbClr val="000000"/>
              </a:solidFill>
              <a:latin typeface="Georgia"/>
            </a:endParaRPr>
          </a:p>
          <a:p>
            <a:r>
              <a:rPr lang="ru-RU" dirty="0">
                <a:solidFill>
                  <a:srgbClr val="333333"/>
                </a:solidFill>
                <a:latin typeface="Georgia"/>
              </a:rPr>
              <a:t>– совместная продукция российского издательства «Просвещение» и британского издательства “</a:t>
            </a:r>
            <a:r>
              <a:rPr lang="ru-RU" dirty="0" err="1">
                <a:solidFill>
                  <a:srgbClr val="333333"/>
                </a:solidFill>
                <a:latin typeface="Georgia"/>
              </a:rPr>
              <a:t>Express</a:t>
            </a:r>
            <a:r>
              <a:rPr lang="ru-RU" dirty="0">
                <a:solidFill>
                  <a:srgbClr val="333333"/>
                </a:solidFill>
                <a:latin typeface="Georgia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eorgia"/>
              </a:rPr>
              <a:t>Publishing</a:t>
            </a:r>
            <a:r>
              <a:rPr lang="ru-RU" dirty="0">
                <a:solidFill>
                  <a:srgbClr val="333333"/>
                </a:solidFill>
                <a:latin typeface="Georgia"/>
              </a:rPr>
              <a:t>”, в которой нашли отражение традиционные подходы и современные тенденции российской и зарубежных методик обучения </a:t>
            </a:r>
            <a:r>
              <a:rPr lang="ru-RU" b="1" dirty="0">
                <a:solidFill>
                  <a:srgbClr val="333333"/>
                </a:solidFill>
                <a:latin typeface="Georgia"/>
              </a:rPr>
              <a:t>английскому языку</a:t>
            </a:r>
            <a:r>
              <a:rPr lang="ru-RU" dirty="0">
                <a:solidFill>
                  <a:srgbClr val="333333"/>
                </a:solidFill>
                <a:latin typeface="Georgia"/>
              </a:rPr>
              <a:t>.</a:t>
            </a:r>
          </a:p>
          <a:p>
            <a:r>
              <a:rPr lang="ru-RU" dirty="0">
                <a:solidFill>
                  <a:srgbClr val="333333"/>
                </a:solidFill>
                <a:latin typeface="Georgia"/>
              </a:rPr>
              <a:t>Вся линейка УМК включена в </a:t>
            </a:r>
            <a:r>
              <a:rPr lang="ru-RU" dirty="0">
                <a:solidFill>
                  <a:srgbClr val="3366CC"/>
                </a:solidFill>
                <a:latin typeface="Georgia"/>
                <a:hlinkClick r:id="rId2"/>
              </a:rPr>
              <a:t>Федеральный перечень Министерства образования и науки РФ.</a:t>
            </a:r>
            <a:endParaRPr lang="ru-RU" dirty="0">
              <a:solidFill>
                <a:srgbClr val="333333"/>
              </a:solidFill>
              <a:latin typeface="Georgia"/>
            </a:endParaRPr>
          </a:p>
          <a:p>
            <a:r>
              <a:rPr lang="ru-RU" dirty="0">
                <a:solidFill>
                  <a:srgbClr val="333333"/>
                </a:solidFill>
                <a:latin typeface="Georgia"/>
              </a:rPr>
              <a:t>УМК отвечает требованиям Федерального государственного образовательного стандарта общего образования и соответствует общеевропейским компетенциям владения иностранным языком (</a:t>
            </a:r>
            <a:r>
              <a:rPr lang="ru-RU" dirty="0" err="1">
                <a:solidFill>
                  <a:srgbClr val="333333"/>
                </a:solidFill>
                <a:latin typeface="Georgia"/>
              </a:rPr>
              <a:t>Common</a:t>
            </a:r>
            <a:r>
              <a:rPr lang="ru-RU" dirty="0">
                <a:solidFill>
                  <a:srgbClr val="333333"/>
                </a:solidFill>
                <a:latin typeface="Georgia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eorgia"/>
              </a:rPr>
              <a:t>European</a:t>
            </a:r>
            <a:r>
              <a:rPr lang="ru-RU" dirty="0">
                <a:solidFill>
                  <a:srgbClr val="333333"/>
                </a:solidFill>
                <a:latin typeface="Georgia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eorgia"/>
              </a:rPr>
              <a:t>Framework</a:t>
            </a:r>
            <a:r>
              <a:rPr lang="ru-RU" dirty="0">
                <a:solidFill>
                  <a:srgbClr val="333333"/>
                </a:solidFill>
                <a:latin typeface="Georgia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eorgia"/>
              </a:rPr>
              <a:t>of</a:t>
            </a:r>
            <a:r>
              <a:rPr lang="ru-RU" dirty="0">
                <a:solidFill>
                  <a:srgbClr val="333333"/>
                </a:solidFill>
                <a:latin typeface="Georgia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eorgia"/>
              </a:rPr>
              <a:t>Reference</a:t>
            </a:r>
            <a:r>
              <a:rPr lang="ru-RU" dirty="0">
                <a:solidFill>
                  <a:srgbClr val="333333"/>
                </a:solidFill>
                <a:latin typeface="Georgia"/>
              </a:rPr>
              <a:t>).</a:t>
            </a:r>
            <a:endParaRPr lang="ru-RU" b="0" i="0" dirty="0">
              <a:solidFill>
                <a:srgbClr val="333333"/>
              </a:solidFill>
              <a:effectLst/>
              <a:latin typeface="Georgi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560808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Georgia"/>
              </a:rPr>
              <a:t>Авторы:</a:t>
            </a:r>
          </a:p>
          <a:p>
            <a:pPr>
              <a:buFont typeface="Arial"/>
              <a:buChar char="•"/>
            </a:pPr>
            <a:r>
              <a:rPr lang="ru-RU" u="sng" dirty="0">
                <a:solidFill>
                  <a:srgbClr val="000000"/>
                </a:solidFill>
                <a:latin typeface="Verdana"/>
                <a:hlinkClick r:id="rId3" tooltip="Начальная школа"/>
              </a:rPr>
              <a:t>Английский язык для начальной школы общеобразовательных учреждений (2-4 классы) </a:t>
            </a:r>
            <a:r>
              <a:rPr lang="ru-RU" dirty="0">
                <a:solidFill>
                  <a:srgbClr val="000000"/>
                </a:solidFill>
                <a:latin typeface="Verdana"/>
              </a:rPr>
              <a:t>– Н.И. Быкова, Д. Дули, М.Д. Поспелова, В. Эванс.</a:t>
            </a:r>
          </a:p>
          <a:p>
            <a:pPr>
              <a:buFont typeface="Arial"/>
              <a:buChar char="•"/>
            </a:pPr>
            <a:r>
              <a:rPr lang="ru-RU" dirty="0">
                <a:solidFill>
                  <a:srgbClr val="3366CC"/>
                </a:solidFill>
                <a:latin typeface="Verdana"/>
                <a:hlinkClick r:id="rId4" tooltip="Основная школа"/>
              </a:rPr>
              <a:t>Английский язык для основной школы общеобразовательных учреждений (5-9 классы) </a:t>
            </a:r>
            <a:r>
              <a:rPr lang="ru-RU" dirty="0">
                <a:solidFill>
                  <a:srgbClr val="000000"/>
                </a:solidFill>
                <a:latin typeface="Verdana"/>
              </a:rPr>
              <a:t>– Ю.Е. Ваулина, Д. Дули, О.Е. </a:t>
            </a:r>
            <a:r>
              <a:rPr lang="ru-RU" dirty="0" err="1">
                <a:solidFill>
                  <a:srgbClr val="000000"/>
                </a:solidFill>
                <a:latin typeface="Verdana"/>
              </a:rPr>
              <a:t>Подоляко</a:t>
            </a:r>
            <a:r>
              <a:rPr lang="ru-RU" dirty="0">
                <a:solidFill>
                  <a:srgbClr val="000000"/>
                </a:solidFill>
                <a:latin typeface="Verdana"/>
              </a:rPr>
              <a:t>, В. Эванс.</a:t>
            </a:r>
            <a:endParaRPr lang="ru-RU" b="0" i="0" dirty="0">
              <a:solidFill>
                <a:srgbClr val="000000"/>
              </a:solidFill>
              <a:effectLst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68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ld.prosv.ru/Attachment.aspx?Id=364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8" y="404664"/>
            <a:ext cx="145908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ld.prosv.ru/Attachment.aspx?Id=118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23418"/>
            <a:ext cx="1590675" cy="189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otlight 5. Аудиокурс к тестовым заданиям для 5 класса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110" y="4293096"/>
            <a:ext cx="1343025" cy="177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Аудиокурс к учебнику для 5 класса серии «Английский в фокусе» &#10;            (&quot;Spotlight&quot;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10" y="3861048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www.char.ru/books/6793110_Anglijskij_yazyk_Spotlight_Anglijskij_v_fokuse_5_klass_Trenirovochnye_uprazhneniya_v_formate_GIA_FGO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75502"/>
            <a:ext cx="1343025" cy="15890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283968" y="404664"/>
            <a:ext cx="475252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b="1" dirty="0">
                <a:solidFill>
                  <a:srgbClr val="1A1A1A"/>
                </a:solidFill>
                <a:latin typeface="Georgia"/>
                <a:ea typeface="Times New Roman"/>
              </a:rPr>
              <a:t>Основные особенности УМК данного этапа обучения:</a:t>
            </a:r>
            <a:endParaRPr lang="ru-RU" dirty="0">
              <a:latin typeface="Times New Roman"/>
              <a:ea typeface="Calibri"/>
            </a:endParaRPr>
          </a:p>
          <a:p>
            <a:pPr marL="342900" marR="190500" lvl="0" indent="-342900">
              <a:lnSpc>
                <a:spcPct val="115000"/>
              </a:lnSpc>
              <a:spcAft>
                <a:spcPts val="9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- Наличие аутентичных языковых материалов;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 marL="342900" marR="190500" lvl="0" indent="-342900">
              <a:lnSpc>
                <a:spcPct val="115000"/>
              </a:lnSpc>
              <a:spcAft>
                <a:spcPts val="9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- Использование английского языка как средства изучения других дисциплин;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 marL="342900" marR="190500" lvl="0" indent="-342900">
              <a:lnSpc>
                <a:spcPct val="115000"/>
              </a:lnSpc>
              <a:spcAft>
                <a:spcPts val="9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- Знакомство учеников с рациональными приемами изучения иностранного языка (</a:t>
            </a:r>
            <a:r>
              <a:rPr lang="ru-RU" sz="1400" b="1" dirty="0" err="1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Study</a:t>
            </a: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 </a:t>
            </a:r>
            <a:r>
              <a:rPr lang="ru-RU" sz="1400" b="1" dirty="0" err="1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Skills</a:t>
            </a: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);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 marL="342900" marR="190500" lvl="0" indent="-342900">
              <a:lnSpc>
                <a:spcPct val="115000"/>
              </a:lnSpc>
              <a:spcAft>
                <a:spcPts val="9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- Включение материала о странах изучаемого языка (</a:t>
            </a:r>
            <a:r>
              <a:rPr lang="ru-RU" sz="1400" b="1" dirty="0" err="1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Culture</a:t>
            </a: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 </a:t>
            </a:r>
            <a:r>
              <a:rPr lang="ru-RU" sz="1400" b="1" dirty="0" err="1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Corner</a:t>
            </a: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) и России (</a:t>
            </a:r>
            <a:r>
              <a:rPr lang="ru-RU" sz="1400" b="1" dirty="0" err="1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Spotlight</a:t>
            </a: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 </a:t>
            </a:r>
            <a:r>
              <a:rPr lang="ru-RU" sz="1400" b="1" dirty="0" err="1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on</a:t>
            </a: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 </a:t>
            </a:r>
            <a:r>
              <a:rPr lang="ru-RU" sz="1400" b="1" dirty="0" err="1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Russia</a:t>
            </a: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);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 marL="342900" marR="190500" lvl="0" indent="-342900">
              <a:lnSpc>
                <a:spcPct val="115000"/>
              </a:lnSpc>
              <a:spcAft>
                <a:spcPts val="9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- Большой набор дополнительных интерактивных учебных пособий входящих в состав УМК, позволяющих создать условия для личностного ориентированного обучения;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 marL="342900" marR="190500" lvl="0" indent="-342900">
              <a:lnSpc>
                <a:spcPct val="115000"/>
              </a:lnSpc>
              <a:spcAft>
                <a:spcPts val="9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- Наличие текстов для дополнительного чтения (</a:t>
            </a:r>
            <a:r>
              <a:rPr lang="ru-RU" sz="1400" b="1" dirty="0" err="1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Extensive</a:t>
            </a: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 </a:t>
            </a:r>
            <a:r>
              <a:rPr lang="ru-RU" sz="1400" b="1" dirty="0" err="1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Reading</a:t>
            </a: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);</a:t>
            </a:r>
            <a:endParaRPr lang="ru-RU" sz="1400" b="1" dirty="0">
              <a:latin typeface="Calibri"/>
              <a:ea typeface="Calibri"/>
              <a:cs typeface="Times New Roman"/>
            </a:endParaRPr>
          </a:p>
          <a:p>
            <a:pPr marL="342900" marR="190500" lvl="0" indent="-342900">
              <a:lnSpc>
                <a:spcPct val="115000"/>
              </a:lnSpc>
              <a:spcAft>
                <a:spcPts val="9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b="1" dirty="0">
                <a:solidFill>
                  <a:srgbClr val="1A1A1A"/>
                </a:solidFill>
                <a:latin typeface="Georgia"/>
                <a:ea typeface="Times New Roman"/>
                <a:cs typeface="Tahoma"/>
              </a:rPr>
              <a:t>- Включение материалов для подготовки к различным формам итоговой аттестации.</a:t>
            </a:r>
            <a:endParaRPr lang="ru-RU" sz="14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Рисунок 7" descr="http://amital.ru/components/com_virtuemart/shop_image/product/import_files/d2/d2ae74bd-efb5-11dd-9ccd-00215aaa7da8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75" y="1052736"/>
            <a:ext cx="1381125" cy="1619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77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Open Sans"/>
              </a:rPr>
              <a:t>:</a:t>
            </a:r>
            <a:endParaRPr lang="en-US" b="1" i="0" dirty="0">
              <a:solidFill>
                <a:srgbClr val="FFFFFF"/>
              </a:solidFill>
              <a:effectLst/>
              <a:latin typeface="Open Sans"/>
            </a:endParaRPr>
          </a:p>
        </p:txBody>
      </p:sp>
      <p:pic>
        <p:nvPicPr>
          <p:cNvPr id="2050" name="Picture 2" descr="http://www.tests.ru/images/lev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2383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ests.ru/images/certifi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4664"/>
            <a:ext cx="28575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ЭКЗАМЕНЫ ДЛЯ ДЕТЕЙ И ПОДРОСТКОВ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933493"/>
              </p:ext>
            </p:extLst>
          </p:nvPr>
        </p:nvGraphicFramePr>
        <p:xfrm>
          <a:off x="306625" y="4437112"/>
          <a:ext cx="4699248" cy="1728192"/>
        </p:xfrm>
        <a:graphic>
          <a:graphicData uri="http://schemas.openxmlformats.org/drawingml/2006/table">
            <a:tbl>
              <a:tblPr/>
              <a:tblGrid>
                <a:gridCol w="4343400"/>
                <a:gridCol w="355848"/>
              </a:tblGrid>
              <a:tr h="1728192">
                <a:tc>
                  <a:txBody>
                    <a:bodyPr/>
                    <a:lstStyle/>
                    <a:p>
                      <a:pPr algn="l"/>
                      <a:r>
                        <a:rPr lang="ru-RU" b="0" i="0" u="none" strike="noStrike" dirty="0">
                          <a:solidFill>
                            <a:srgbClr val="3A3A3A"/>
                          </a:solidFill>
                          <a:effectLst/>
                          <a:latin typeface="Arial"/>
                        </a:rPr>
                        <a:t>Международный языковой центр </a:t>
                      </a:r>
                      <a:r>
                        <a:rPr lang="en-US" b="0" i="0" u="none" strike="noStrike" dirty="0">
                          <a:solidFill>
                            <a:srgbClr val="3A3A3A"/>
                          </a:solidFill>
                          <a:effectLst/>
                          <a:latin typeface="Arial"/>
                        </a:rPr>
                        <a:t>Language Link, (495) 258-99-42 </a:t>
                      </a:r>
                      <a:br>
                        <a:rPr lang="en-US" b="0" i="0" u="none" strike="noStrike" dirty="0">
                          <a:solidFill>
                            <a:srgbClr val="3A3A3A"/>
                          </a:solidFill>
                          <a:effectLst/>
                          <a:latin typeface="Arial"/>
                        </a:rPr>
                      </a:br>
                      <a:r>
                        <a:rPr lang="ru-RU" b="0" i="0" u="none" strike="noStrike" dirty="0">
                          <a:solidFill>
                            <a:srgbClr val="555555"/>
                          </a:solidFill>
                          <a:effectLst/>
                          <a:latin typeface="Arial"/>
                          <a:hlinkClick r:id="rId4"/>
                        </a:rPr>
                        <a:t>Кембриджские экзамены. Подготовка и сдача экзаменов </a:t>
                      </a:r>
                      <a:r>
                        <a:rPr lang="en-US" b="0" i="0" u="none" strike="noStrike" dirty="0">
                          <a:solidFill>
                            <a:srgbClr val="555555"/>
                          </a:solidFill>
                          <a:effectLst/>
                          <a:latin typeface="Arial"/>
                          <a:hlinkClick r:id="rId4"/>
                        </a:rPr>
                        <a:t>YLE, KET, PET, FCE, CAE, CPE, BEC, TKT.</a:t>
                      </a:r>
                      <a:endParaRPr lang="en-US" b="0" i="0" u="none" strike="noStrike" dirty="0">
                        <a:solidFill>
                          <a:srgbClr val="3A3A3A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b="0" i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BEB"/>
                    </a:solidFill>
                  </a:tcPr>
                </a:tc>
              </a:tr>
            </a:tbl>
          </a:graphicData>
        </a:graphic>
      </p:graphicFrame>
      <p:pic>
        <p:nvPicPr>
          <p:cNvPr id="2053" name="Picture 5" descr="http://counter.yadro.ru/hit?t14.1;rhttp%3A//www.tests.ru/contacts/;s1366*768*24;uhttp%3A//www.tests.ru/exam_timetables_price/;0.109416876078521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86100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65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Разделы программы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57313"/>
            <a:ext cx="8686800" cy="5286375"/>
          </a:xfrm>
        </p:spPr>
        <p:txBody>
          <a:bodyPr>
            <a:normAutofit fontScale="85000" lnSpcReduction="20000"/>
          </a:bodyPr>
          <a:lstStyle/>
          <a:p>
            <a:pPr marL="273050" indent="-27305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Образовательная программа лингвистического класса  ГБОУ « Школа № 138 » содержит следующие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 освоения обучающимися образовательной программы;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план;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формирования универсальных учебных действий обучающихся;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деятельности по формированию универсальных учебных действий (УУД);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оценки достижения планируемых результатов при освоении образовательной программы;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в организации работы школы.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2120" y="2274838"/>
            <a:ext cx="3491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второго иностранного языка в отечественной школе является явлением уже не новым и, несомненно, положительным. Второй язык даже стал доброй приметой времени, так как изучение и знание 2-3 иностранных языков сегодня – это не только престижно, но и жизненно необходимо.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457200"/>
            <a:ext cx="8232976" cy="841248"/>
          </a:xfrm>
        </p:spPr>
        <p:txBody>
          <a:bodyPr>
            <a:normAutofit fontScale="90000"/>
          </a:bodyPr>
          <a:lstStyle/>
          <a:p>
            <a:r>
              <a:rPr lang="ru-RU" sz="1050" dirty="0">
                <a:solidFill>
                  <a:srgbClr val="000000"/>
                </a:solidFill>
                <a:latin typeface="Verdana"/>
              </a:rPr>
              <a:t/>
            </a:r>
            <a:br>
              <a:rPr lang="ru-RU" sz="1050" dirty="0">
                <a:solidFill>
                  <a:srgbClr val="000000"/>
                </a:solidFill>
                <a:latin typeface="Verdana"/>
              </a:rPr>
            </a:br>
            <a:r>
              <a:rPr lang="ru-RU" sz="1050" dirty="0">
                <a:latin typeface="Verdana"/>
              </a:rPr>
              <a:t/>
            </a:r>
            <a:br>
              <a:rPr lang="ru-RU" sz="1050" dirty="0">
                <a:latin typeface="Verdana"/>
              </a:rPr>
            </a:br>
            <a:r>
              <a:rPr lang="ru-RU" sz="1050" dirty="0">
                <a:latin typeface="Verdana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французского языков как второго иностранного языка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Лицее № 138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ownload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038" y="1628800"/>
            <a:ext cx="2575825" cy="165618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hello_html_m206312b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2" y="4465968"/>
            <a:ext cx="2499997" cy="18433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2" y="2060848"/>
            <a:ext cx="2520280" cy="179764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3056"/>
            <a:ext cx="2448271" cy="174706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6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91761"/>
            <a:ext cx="41044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учреждение является лицеем с классами с углубленным изучением английского языка, немецкий и французский языки традиционно изучаются как вторые иностранные языки. В лицее сформировались хорошие традиции по изучению второго языка. Наши учащиеся не только изучают второй язык в рамках учебной программы, но и продолжают свое образование на спецкурсах после уроков, а также участвуют во Всероссийской олимпиаде и городских конкурсах по немецкому и французскому языку.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75" y="591761"/>
            <a:ext cx="1625079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6943"/>
            <a:ext cx="1729740" cy="146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78" y="2924944"/>
            <a:ext cx="1904526" cy="1455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16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14313"/>
            <a:ext cx="8686800" cy="85725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Учебное обеспечение</a:t>
            </a:r>
            <a:br>
              <a:rPr lang="ru-RU" b="1" dirty="0" smtClean="0"/>
            </a:br>
            <a:r>
              <a:rPr lang="ru-RU" sz="2200" b="1" dirty="0" smtClean="0"/>
              <a:t>второго языка иностранного языка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7686" y="1428736"/>
            <a:ext cx="442914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ФРАНЦУЗСКИЙ ЯЗЫК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УМК «Синяя птица. Второй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иностранный язык. 5–9 классы»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авторы: Э. М. Береговская, Т. В.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Белосельская,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Н. А. Селиванова, А. Ю.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>Шашурина.»( в 2 частях)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5000636"/>
            <a:ext cx="86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Издательство «Просвещение» информирует о том, что в 2014 г. учебники линии «Синяя птица» по французскому как второму иностранному языку для 5 – 9 классов прошли экспертизу на соответствие требованиям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ФГОС,получили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положительные экспертные заключения по результатам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научной,педагогической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общественной экспертиз и включены в Федеральный перечень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учебников,рекомендованных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Министерством образования и науки РФ к использованию в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учебномпроцессе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этапе основного общего образования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736"/>
            <a:ext cx="335758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5429256" y="1001237"/>
            <a:ext cx="3429024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Предложенная авторами система упражнений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предполагает переход от репродуктивно-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продуктивного уровня к творческому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переосмыслению речевого материала и развитию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речевой инициативы, от учебной деятельности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как умения учиться к учебной деятельности с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элементами самообразования и саморазвития.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Состав УМК: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•рабочие программы;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•учебник;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аудиоприложение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;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•рабочая тетрадь (для 5 класса);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•сборник упражнений (для 6-9 классов);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•книга для чтения (для 5 класса);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•Книга для учителя. Поурочные разработки. (для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5 класса)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643446"/>
            <a:ext cx="1643074" cy="171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7166"/>
            <a:ext cx="2714644" cy="37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2857496"/>
            <a:ext cx="2713025" cy="366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1-tub-ru.yandex.net/i?id=d76bb61d1560c6c721a9fa6a36f170d0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357562"/>
            <a:ext cx="2095500" cy="3238501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14290"/>
            <a:ext cx="3213091" cy="314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 descr="https://im0-tub-ru.yandex.net/i?id=04de0dcd78a50065b2918cced657883a&amp;n=33&amp;h=215&amp;w=1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214290"/>
            <a:ext cx="1928826" cy="2619380"/>
          </a:xfrm>
          <a:prstGeom prst="rect">
            <a:avLst/>
          </a:prstGeom>
          <a:noFill/>
        </p:spPr>
      </p:pic>
      <p:pic>
        <p:nvPicPr>
          <p:cNvPr id="5128" name="Picture 8" descr="http://my-book-shop.ru/image/product/2/18444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1071546"/>
            <a:ext cx="1905000" cy="2562226"/>
          </a:xfrm>
          <a:prstGeom prst="rect">
            <a:avLst/>
          </a:prstGeom>
          <a:noFill/>
        </p:spPr>
      </p:pic>
      <p:pic>
        <p:nvPicPr>
          <p:cNvPr id="5130" name="Picture 10" descr="http://catalog.prosv.ru/images/medium/70028b38-9d45-11e4-9345-0050569c7d1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2928934"/>
            <a:ext cx="1928826" cy="2857520"/>
          </a:xfrm>
          <a:prstGeom prst="rect">
            <a:avLst/>
          </a:prstGeom>
          <a:noFill/>
        </p:spPr>
      </p:pic>
      <p:pic>
        <p:nvPicPr>
          <p:cNvPr id="5132" name="Picture 12" descr="http://catalog.prosv.ru/images/medium/6f94573c-dd57-4cfc-84f6-8adf99201a9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7752" y="3786190"/>
            <a:ext cx="2000264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286380" y="282410"/>
            <a:ext cx="3429024" cy="644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Calibri" pitchFamily="34" charset="0"/>
                <a:cs typeface="Times New Roman" pitchFamily="18" charset="0"/>
              </a:rPr>
              <a:t>НЕМЕЦКИЙ ЯЗЫК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b="1" dirty="0" smtClean="0">
              <a:solidFill>
                <a:srgbClr val="000000"/>
              </a:solidFill>
              <a:latin typeface="Verdana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Verdana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b="1" dirty="0" smtClean="0">
              <a:solidFill>
                <a:srgbClr val="000000"/>
              </a:solidFill>
              <a:latin typeface="Verdana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"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Deutsch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5 - 9" для 5-классов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(авторы: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Бим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И.Л.,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Садомова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Л.В., Рыжова Л.И.,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Санникова Л.М.,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Картова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А.С., Крылова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Ж.Я)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УМК для средней школы состоят из следующих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компонентов: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учебник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рабочая тетрадь, включающая фрагменты языкового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портфеля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книга для учителя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книга для чтения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аудиоприложение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/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дополнительные упражнения (гиперссылка на сайте)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Основные характеристики УМК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личностно-ориентированная направленность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материалов УМК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развитие коммуникативных умений во всех видах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речевой деятельности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использование аутентичных материалов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знакомство учащихся со странами изучаемого языка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вовлечение учеников в творческую, в том числе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проектную деятельность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достижение учащимися к концу 9 класса уровня А2 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https://im2-tub-ru.yandex.net/i?id=b5cbaedd5b31e4d0434abb7b573b8320&amp;n=33&amp;h=160&amp;w=1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1500198" cy="2071702"/>
          </a:xfrm>
          <a:prstGeom prst="rect">
            <a:avLst/>
          </a:prstGeom>
          <a:noFill/>
        </p:spPr>
      </p:pic>
      <p:pic>
        <p:nvPicPr>
          <p:cNvPr id="4101" name="Picture 5" descr="https://im1-tub-ru.yandex.net/i?id=07ce86bcfa5c3c31ebac12c6c4579f16&amp;n=33&amp;h=215&amp;w=1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357430"/>
            <a:ext cx="1543050" cy="1785950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150019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428736"/>
            <a:ext cx="1430333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14291"/>
            <a:ext cx="142714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9" name="Picture 13" descr="http://img2.labirint.ru/books/9870/bi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24" y="1571612"/>
            <a:ext cx="1428760" cy="1857388"/>
          </a:xfrm>
          <a:prstGeom prst="rect">
            <a:avLst/>
          </a:prstGeom>
          <a:noFill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00166" y="4357694"/>
            <a:ext cx="150019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4714884"/>
            <a:ext cx="150019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sch138sz.mskobr.ru/images/cms/data/14424380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1428750" cy="1905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71670" y="58826"/>
            <a:ext cx="6988320" cy="115559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Яшаева марина </a:t>
            </a:r>
            <a:r>
              <a:rPr lang="ru-RU" sz="2000" b="1" dirty="0" err="1" smtClean="0"/>
              <a:t>владимировна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     </a:t>
            </a:r>
            <a:r>
              <a:rPr lang="ru-RU" sz="1800" dirty="0" smtClean="0"/>
              <a:t> УЧИТЕЛЬ НЕМЕЦКОГО ЯЗЫКА</a:t>
            </a:r>
            <a:endParaRPr lang="ru-RU" sz="1800" dirty="0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071670" y="1214422"/>
            <a:ext cx="68580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Образование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Московский областной педагогический институт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им.Н.К.Крупской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учитель немецкого языка, диплом с отличием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Стаж, квалификационная категория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22 года, высшая квалификационная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категория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Награды и почетные звания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 Почетный работник общего образования РФ.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Профессиональные достижения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преподавание второго иностранного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языка, работа в лингвистических классах. Учащиеся- участники и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победитель олимпиады по второму иностранному языку. Разработка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интегрированных уроков. Создание проектов на иностранном языке, участие в конкурсе чтецов на иностранном языке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143108" y="3302643"/>
            <a:ext cx="700089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0000"/>
                </a:solidFill>
                <a:latin typeface="Constantia" pitchFamily="18" charset="0"/>
                <a:ea typeface="Calibri" pitchFamily="34" charset="0"/>
                <a:cs typeface="Lucida Sans Unicode" pitchFamily="34" charset="0"/>
              </a:rPr>
              <a:t>ДЕДКОВА  ЕЛЕНА  АНАТОЛЬЕВНА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000000"/>
                </a:solidFill>
                <a:latin typeface="Constantia" pitchFamily="18" charset="0"/>
                <a:ea typeface="Calibri" pitchFamily="34" charset="0"/>
                <a:cs typeface="Lucida Sans Unicode" pitchFamily="34" charset="0"/>
              </a:rPr>
              <a:t> УЧИТЕЛЬ ФРАНЦУЗСКОГО И АНГЛИЙСКОГО ЯЗЫКОВ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Calibri"/>
              <a:ea typeface="Calibri" pitchFamily="34" charset="0"/>
              <a:cs typeface="Lucida Sans Unicode" pitchFamily="34" charset="0"/>
            </a:endParaRPr>
          </a:p>
          <a:p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Образование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Московский областной педагогический институт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им.Н.К.Крупской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учитель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французского и английского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языков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Стаж, квалификационная категория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29 лет, высшая квалификационная категория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Награды и почетные звания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благодарности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от Правительства </a:t>
            </a:r>
            <a:r>
              <a:rPr kumimoji="0" lang="ru-RU" sz="12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Москвы,Московского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комитета и Департамента Образования г.Москвы за высокий профессионализм в организации и проведении окружных олимпиад и конкурсов по иностранным языкам.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•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Профессиональные достижения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преподавание второго иностранного языка, работа в лингвистических классах. Учащиеся- 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победители олимпиады по второму иностранному языку,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в ежегодной недели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Франкофонии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Москве,организатор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Международного игрового конкурса по  английскому языку " Британский бульдог", член жюри окружных этапов Всероссийской олимпиады по французскому языку, участник городского конкурса «Литературная гостиная» на французском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языке,организатор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учебно-методической работы среди учителей и внеклассной работы среди учащихся.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2" name="Picture 6" descr="http://sch138sz.mskobr.ru/images/cms/data/14593522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143248"/>
            <a:ext cx="142875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2352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Дополнительное образование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45" y="3303933"/>
            <a:ext cx="2381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8754" y="1556792"/>
            <a:ext cx="6475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дополнительного образования  во внеурочное время учащиеся могут выбрать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иностранный язык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испанский язык.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88754" y="3303933"/>
            <a:ext cx="625971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cs typeface="Aharoni" panose="02010803020104030203" pitchFamily="2" charset="-79"/>
              </a:rPr>
              <a:t>СКОРОБОГАТОВА ВЕРА  ВЯЧЕСЛАВОВНА</a:t>
            </a:r>
          </a:p>
          <a:p>
            <a:r>
              <a:rPr lang="ru-RU" sz="1200" b="1" dirty="0" smtClean="0">
                <a:cs typeface="Aharoni" panose="02010803020104030203" pitchFamily="2" charset="-79"/>
              </a:rPr>
              <a:t>УЧИТЕЛЬ </a:t>
            </a:r>
            <a:r>
              <a:rPr lang="ru-RU" sz="1200" b="1" dirty="0">
                <a:cs typeface="Aharoni" panose="02010803020104030203" pitchFamily="2" charset="-79"/>
              </a:rPr>
              <a:t>ИСПАНСКОГО </a:t>
            </a:r>
            <a:r>
              <a:rPr lang="ru-RU" sz="1200" b="1" dirty="0" smtClean="0">
                <a:cs typeface="Aharoni" panose="02010803020104030203" pitchFamily="2" charset="-79"/>
              </a:rPr>
              <a:t>ЯЗЫКА</a:t>
            </a:r>
          </a:p>
          <a:p>
            <a:endParaRPr lang="ru-RU" sz="1600" dirty="0">
              <a:cs typeface="Aharoni" panose="02010803020104030203" pitchFamily="2" charset="-79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Пятигорский государственный лингвистический университет,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испанского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языка,диплом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отличием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Стаж, квалификационная категория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лет, первая квалификационная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cs typeface="Aharoni" panose="02010803020104030203" pitchFamily="2" charset="-79"/>
            </a:endParaRPr>
          </a:p>
          <a:p>
            <a:endParaRPr lang="ru-RU" sz="1600" dirty="0">
              <a:cs typeface="Aharoni" panose="02010803020104030203" pitchFamily="2" charset="-79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08" y="1340768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63542">
            <a:off x="593769" y="1584017"/>
            <a:ext cx="3045691" cy="21762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06381">
            <a:off x="5821619" y="1623357"/>
            <a:ext cx="3017687" cy="22232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286256"/>
            <a:ext cx="2819391" cy="22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https://im3-tub-ru.yandex.net/i?id=e927e5f30f29748bb1218978754fe431&amp;n=33&amp;h=112&amp;w=16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1538" y="4357694"/>
            <a:ext cx="2643206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124825" cy="4525962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часов в учебном плане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позволяет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обучающимся на должном уровне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овладеть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иностранным языком как средством коммуникации.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Предстоящая обязательная сдача ЕГЭ по иностранному языку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новый социальный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Квалифицированные кадры, материально-техническая база, опыт работы  и наличие лицензии общеобразовательной школы на предоставление дополнительных образовательных услуг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открыть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языковую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Цели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8686800" cy="5357812"/>
          </a:xfrm>
        </p:spPr>
        <p:txBody>
          <a:bodyPr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dirty="0" smtClean="0"/>
              <a:t> 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реализации программы языковой школы: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мотивации школьников к изучению иностранных языков;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имеющийся уровень сформированности языковой и речевой компетенции по иностранному языку;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Приобщить учащихся к новому социальному опыту с использованием иностранного языка: познакомить  с миром зарубежных сверстников, с доступными образцами художественной литературы, воспитывать дружелюбное отношение к представителям других стран;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расширению лингвистического кругозора школьников, необходимого для овладения устной и письменной речи;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личностные качества школьников - внимание, мышление, память и воображение  - в ходе овладения языковым материалом;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эмоциональную сферу учащихся в процессе обучающих игр, проектно-исследовательской деятельности с использованием иностранного языка;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условия для оценки уровня сформированности УУД в рамках предмета.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Планируемые результаты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результаты.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 результаты.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результаты: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речевая компетенция;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языковая компетенция;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межкультурная компетенция;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компенсаторная компетенция;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учебно-познавательная компетенция.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38" y="51435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Формирование УУД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УУД обеспечивают: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учащегося к саморазвитию и самосовершенствованию посредством сознательного и активного присвоения нового социального  опыта, усвоения новых знаний и умений, включая организацию самостоятельной  учебной  деятельности;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Культурную  идентичность;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  компетентность;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Толерантность.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2216" y="4929198"/>
            <a:ext cx="2464611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Личностные  УУД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143000"/>
            <a:ext cx="7267575" cy="5572125"/>
          </a:xfrm>
        </p:spPr>
        <p:txBody>
          <a:bodyPr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ориентируются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  ценности  учебной  деятельности,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умения  мотивированно  организовывать  свою  деятельность;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приобретенные  знания  и  умения  на  этапе  контроля  изученного  материала;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роль  иностранного  языка  в  жизни  людей;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примеряют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  себя  роль  социально-активной  личности;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 идентифицируют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себя  с  позицией  учащегося;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познавательный  интерес  к  учебной  деятельности,  изучению  иностранного  языка;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границы  собственного  знания  и  «незнания»;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свои  поступки.</a:t>
            </a:r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Регулятивные  УУД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5" y="1285875"/>
            <a:ext cx="7200799" cy="5429250"/>
          </a:xfrm>
        </p:spPr>
        <p:txBody>
          <a:bodyPr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стремятся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 систематизации  и  структурированию  собственных  знаний  и  умений;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сохраняют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учебную  задачу;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свои  действия  в  соответствии  с  поставленной  задачей  и  условиями  ее  реализации;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 выполнении  действий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ориентируются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  правило  контроля  и  успешно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его  в  процессе   выполнения  упражнений;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учитывают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правило  в  планировании  и  контроле  способа  решения.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1261</TotalTime>
  <Words>1375</Words>
  <Application>Microsoft Office PowerPoint</Application>
  <PresentationFormat>Экран (4:3)</PresentationFormat>
  <Paragraphs>172</Paragraphs>
  <Slides>28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ОБРАЗОВАТЕЛЬНАЯ ПРОГРАММА 5 (лингвистического) класса </vt:lpstr>
      <vt:lpstr>Разделы программы</vt:lpstr>
      <vt:lpstr>актуальность</vt:lpstr>
      <vt:lpstr>Цели</vt:lpstr>
      <vt:lpstr>Задачи</vt:lpstr>
      <vt:lpstr>Планируемые результаты</vt:lpstr>
      <vt:lpstr>Формирование УУД</vt:lpstr>
      <vt:lpstr>Личностные  УУД </vt:lpstr>
      <vt:lpstr>Регулятивные  УУД</vt:lpstr>
      <vt:lpstr>Познавательные  УУД</vt:lpstr>
      <vt:lpstr>Коммуникативные  УУД</vt:lpstr>
      <vt:lpstr>Содержание деятельности по формированию УУД </vt:lpstr>
      <vt:lpstr>Система оценки достижения планируемых результатов</vt:lpstr>
      <vt:lpstr>Презентация PowerPoint</vt:lpstr>
      <vt:lpstr>Презентация PowerPoint</vt:lpstr>
      <vt:lpstr>Учебное обеспечение ПО АНГЛИЙСКОМУ ЯЗЫКУ </vt:lpstr>
      <vt:lpstr>Презентация PowerPoint</vt:lpstr>
      <vt:lpstr>Презентация PowerPoint</vt:lpstr>
      <vt:lpstr>ЭКЗАМЕНЫ ДЛЯ ДЕТЕЙ И ПОДРОСТКОВ</vt:lpstr>
      <vt:lpstr>   Изучение немецкого и французского языков как второго иностранного языка в ГБОУ Лицее № 138 </vt:lpstr>
      <vt:lpstr>Презентация PowerPoint</vt:lpstr>
      <vt:lpstr>   Учебное обеспечение второго языка иностранного языка  </vt:lpstr>
      <vt:lpstr>Презентация PowerPoint</vt:lpstr>
      <vt:lpstr>Презентация PowerPoint</vt:lpstr>
      <vt:lpstr>Презентация PowerPoint</vt:lpstr>
      <vt:lpstr>Яшаева марина владимировна       УЧИТЕЛЬ НЕМЕЦКОГО ЯЗЫКА</vt:lpstr>
      <vt:lpstr>Дополнительное образование</vt:lpstr>
      <vt:lpstr>Спасибо за внимание!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ОБРАЗОВАТЕЛЬНАЯ ПРОГРАММА ЯЗЫКОВОЙ ШКОЛЫ «ЛИНГВИСТЁНОК»</dc:title>
  <dc:creator>ученик</dc:creator>
  <cp:lastModifiedBy>user</cp:lastModifiedBy>
  <cp:revision>104</cp:revision>
  <dcterms:created xsi:type="dcterms:W3CDTF">2013-06-18T08:15:30Z</dcterms:created>
  <dcterms:modified xsi:type="dcterms:W3CDTF">2018-03-29T04:08:49Z</dcterms:modified>
</cp:coreProperties>
</file>